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C65239-3BAA-4C6B-B726-336983550E27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F2F454-7F48-493A-90C3-6497B50B4A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0E32F-EBDA-4F5B-B8AD-D64BB95A9205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E947B-89E1-4506-B7B0-614B5A3670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0E32F-EBDA-4F5B-B8AD-D64BB95A9205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E947B-89E1-4506-B7B0-614B5A3670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0E32F-EBDA-4F5B-B8AD-D64BB95A9205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E947B-89E1-4506-B7B0-614B5A3670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0E32F-EBDA-4F5B-B8AD-D64BB95A9205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E947B-89E1-4506-B7B0-614B5A3670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0E32F-EBDA-4F5B-B8AD-D64BB95A9205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E947B-89E1-4506-B7B0-614B5A3670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0E32F-EBDA-4F5B-B8AD-D64BB95A9205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E947B-89E1-4506-B7B0-614B5A3670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0E32F-EBDA-4F5B-B8AD-D64BB95A9205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E947B-89E1-4506-B7B0-614B5A3670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0E32F-EBDA-4F5B-B8AD-D64BB95A9205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E947B-89E1-4506-B7B0-614B5A3670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0E32F-EBDA-4F5B-B8AD-D64BB95A9205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E947B-89E1-4506-B7B0-614B5A3670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0E32F-EBDA-4F5B-B8AD-D64BB95A9205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E947B-89E1-4506-B7B0-614B5A3670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0E32F-EBDA-4F5B-B8AD-D64BB95A9205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E947B-89E1-4506-B7B0-614B5A3670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0E32F-EBDA-4F5B-B8AD-D64BB95A9205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CE947B-89E1-4506-B7B0-614B5A3670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378621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Тема урока: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600" b="1" dirty="0" smtClean="0"/>
              <a:t>Полисахариды,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Крахмал</a:t>
            </a:r>
            <a:r>
              <a:rPr lang="ru-RU" sz="3600" b="1" dirty="0" smtClean="0"/>
              <a:t>,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Целлюлоза</a:t>
            </a:r>
            <a:r>
              <a:rPr lang="ru-RU" sz="3600" b="1" dirty="0" smtClean="0"/>
              <a:t>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642915"/>
          <a:ext cx="8229600" cy="5048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3800492"/>
                <a:gridCol w="2743200"/>
              </a:tblGrid>
              <a:tr h="47720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Признаки</a:t>
                      </a:r>
                      <a:r>
                        <a:rPr lang="ru-RU" baseline="0" dirty="0" smtClean="0"/>
                        <a:t> сравнения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Крахмал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Целлюлоза</a:t>
                      </a:r>
                      <a:endParaRPr lang="ru-RU" dirty="0"/>
                    </a:p>
                  </a:txBody>
                  <a:tcPr/>
                </a:tc>
              </a:tr>
              <a:tr h="47720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Состав (формула)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720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Степень полимеризации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720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Элементарное</a:t>
                      </a:r>
                      <a:r>
                        <a:rPr lang="ru-RU" sz="1400" baseline="0" dirty="0" smtClean="0"/>
                        <a:t> звено макромолекулы (мономер)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720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Форма молекул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720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Происхождение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720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Роль в растении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720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Физические свойства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720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Химические свойства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Схема процесса образования молекулы крахмала:</a:t>
            </a:r>
            <a:endParaRPr lang="ru-RU" sz="2000" dirty="0"/>
          </a:p>
        </p:txBody>
      </p:sp>
      <p:pic>
        <p:nvPicPr>
          <p:cNvPr id="1026" name="Picture 2" descr="C:\Documents and Settings\gud\Рабочий стол\Химия\24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857232"/>
            <a:ext cx="8540514" cy="17145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728" y="3214686"/>
            <a:ext cx="6572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Элементарное звено макромолекулы крахмала - </a:t>
            </a:r>
            <a:r>
              <a:rPr lang="en-US" dirty="0"/>
              <a:t>C</a:t>
            </a:r>
            <a:r>
              <a:rPr lang="en-US" baseline="-25000" dirty="0"/>
              <a:t>6 </a:t>
            </a:r>
            <a:r>
              <a:rPr lang="en-US" dirty="0"/>
              <a:t>H</a:t>
            </a:r>
            <a:r>
              <a:rPr lang="en-US" baseline="-25000" dirty="0"/>
              <a:t>10 </a:t>
            </a:r>
            <a:r>
              <a:rPr lang="en-US" dirty="0" smtClean="0"/>
              <a:t>O</a:t>
            </a:r>
            <a:r>
              <a:rPr lang="en-US" baseline="-25000" dirty="0" smtClean="0"/>
              <a:t>5</a:t>
            </a:r>
            <a:r>
              <a:rPr lang="ru-RU" baseline="-25000" dirty="0"/>
              <a:t> </a:t>
            </a:r>
            <a:r>
              <a:rPr lang="ru-RU" dirty="0" smtClean="0"/>
              <a:t> :</a:t>
            </a:r>
            <a:r>
              <a:rPr lang="en-US" baseline="-25000" dirty="0" smtClean="0"/>
              <a:t> </a:t>
            </a:r>
            <a:endParaRPr lang="ru-RU" dirty="0"/>
          </a:p>
          <a:p>
            <a:pPr algn="ctr"/>
            <a:endParaRPr lang="ru-RU" dirty="0"/>
          </a:p>
        </p:txBody>
      </p:sp>
      <p:pic>
        <p:nvPicPr>
          <p:cNvPr id="1027" name="Picture 3" descr="C:\Documents and Settings\gud\Рабочий стол\Химия\стр244  212foto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929066"/>
            <a:ext cx="3697967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Химические свойства крахмала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1500174"/>
            <a:ext cx="1459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/>
              <a:t>Гидролиз:</a:t>
            </a:r>
            <a:endParaRPr lang="ru-RU" sz="24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571736" y="2214554"/>
            <a:ext cx="44278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(C</a:t>
            </a:r>
            <a:r>
              <a:rPr lang="en-US" sz="2400" b="1" baseline="-25000" dirty="0"/>
              <a:t>6 </a:t>
            </a:r>
            <a:r>
              <a:rPr lang="en-US" sz="2400" b="1" dirty="0"/>
              <a:t>H</a:t>
            </a:r>
            <a:r>
              <a:rPr lang="en-US" sz="2400" b="1" baseline="-25000" dirty="0"/>
              <a:t>10 </a:t>
            </a:r>
            <a:r>
              <a:rPr lang="en-US" sz="2400" b="1" dirty="0"/>
              <a:t>O</a:t>
            </a:r>
            <a:r>
              <a:rPr lang="en-US" sz="2400" b="1" baseline="-25000" dirty="0"/>
              <a:t>5  </a:t>
            </a:r>
            <a:r>
              <a:rPr lang="en-US" sz="2400" b="1" dirty="0"/>
              <a:t>)</a:t>
            </a:r>
            <a:r>
              <a:rPr lang="en-US" sz="2400" b="1" baseline="-25000" dirty="0"/>
              <a:t>n  </a:t>
            </a:r>
            <a:r>
              <a:rPr lang="en-US" sz="2400" b="1" dirty="0"/>
              <a:t>+ nH</a:t>
            </a:r>
            <a:r>
              <a:rPr lang="en-US" sz="2400" b="1" baseline="-25000" dirty="0"/>
              <a:t>2</a:t>
            </a:r>
            <a:r>
              <a:rPr lang="en-US" sz="2400" b="1" dirty="0"/>
              <a:t> O → nC</a:t>
            </a:r>
            <a:r>
              <a:rPr lang="en-US" sz="2400" b="1" baseline="-25000" dirty="0"/>
              <a:t>6 </a:t>
            </a:r>
            <a:r>
              <a:rPr lang="en-US" sz="2400" b="1" dirty="0"/>
              <a:t>H</a:t>
            </a:r>
            <a:r>
              <a:rPr lang="en-US" sz="2400" b="1" baseline="-25000" dirty="0"/>
              <a:t>12 </a:t>
            </a:r>
            <a:r>
              <a:rPr lang="en-US" sz="2400" b="1" dirty="0"/>
              <a:t>O</a:t>
            </a:r>
            <a:r>
              <a:rPr lang="en-US" sz="2400" b="1" baseline="-25000" dirty="0"/>
              <a:t>6  </a:t>
            </a:r>
            <a:endParaRPr lang="ru-RU" sz="2400" b="1" dirty="0"/>
          </a:p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42844" y="3571876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Гидролиз протекает ступенчато с образованием разных промежуточных продуктов:</a:t>
            </a:r>
            <a:endParaRPr lang="ru-RU" dirty="0"/>
          </a:p>
        </p:txBody>
      </p:sp>
      <p:pic>
        <p:nvPicPr>
          <p:cNvPr id="3074" name="Picture 2" descr="C:\Documents and Settings\gud\Рабочий стол\Химия\стр24512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14818"/>
            <a:ext cx="8332636" cy="785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Макромолекула целлюлозы состоит из остатков </a:t>
            </a:r>
            <a:r>
              <a:rPr lang="en-US" sz="1600" dirty="0" smtClean="0"/>
              <a:t>ß</a:t>
            </a:r>
            <a:r>
              <a:rPr lang="ru-RU" sz="1600" dirty="0" smtClean="0"/>
              <a:t> – глюкозы: </a:t>
            </a:r>
            <a:endParaRPr lang="ru-RU" sz="1600" dirty="0"/>
          </a:p>
        </p:txBody>
      </p:sp>
      <p:pic>
        <p:nvPicPr>
          <p:cNvPr id="3074" name="Picture 2" descr="C:\Documents and Settings\gud\Рабочий стол\Химия\2462obrat2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071546"/>
            <a:ext cx="6306422" cy="17145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85852" y="3286124"/>
            <a:ext cx="5307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Элементарное звено </a:t>
            </a:r>
            <a:r>
              <a:rPr lang="ru-RU" dirty="0" smtClean="0"/>
              <a:t>макромолекулы</a:t>
            </a:r>
            <a:r>
              <a:rPr lang="en-US" dirty="0" smtClean="0"/>
              <a:t>(C</a:t>
            </a:r>
            <a:r>
              <a:rPr lang="en-US" baseline="-25000" dirty="0" smtClean="0"/>
              <a:t>6 </a:t>
            </a:r>
            <a:r>
              <a:rPr lang="en-US" dirty="0" smtClean="0"/>
              <a:t>H</a:t>
            </a:r>
            <a:r>
              <a:rPr lang="en-US" baseline="-25000" dirty="0" smtClean="0"/>
              <a:t>10 </a:t>
            </a:r>
            <a:r>
              <a:rPr lang="en-US" dirty="0" smtClean="0"/>
              <a:t>O</a:t>
            </a:r>
            <a:r>
              <a:rPr lang="en-US" baseline="-25000" dirty="0" smtClean="0"/>
              <a:t>5  </a:t>
            </a:r>
            <a:r>
              <a:rPr lang="en-US" dirty="0" smtClean="0"/>
              <a:t>)</a:t>
            </a:r>
            <a:r>
              <a:rPr lang="en-US" baseline="-25000" dirty="0" smtClean="0"/>
              <a:t>n </a:t>
            </a:r>
            <a:r>
              <a:rPr lang="ru-RU" dirty="0" smtClean="0"/>
              <a:t>:</a:t>
            </a:r>
            <a:endParaRPr lang="ru-RU" dirty="0"/>
          </a:p>
        </p:txBody>
      </p:sp>
      <p:pic>
        <p:nvPicPr>
          <p:cNvPr id="3075" name="Picture 3" descr="C:\Documents and Settings\gud\Рабочий стол\Химия\2462obrat2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3857628"/>
            <a:ext cx="2413000" cy="1460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Свойства целлюлозы: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357166"/>
            <a:ext cx="14524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1. Гидролиз</a:t>
            </a:r>
            <a:endParaRPr lang="ru-RU" sz="2000" dirty="0"/>
          </a:p>
        </p:txBody>
      </p:sp>
      <p:pic>
        <p:nvPicPr>
          <p:cNvPr id="4099" name="Picture 3" descr="C:\Documents and Settings\gud\Рабочий стол\Химия\стр245333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857232"/>
            <a:ext cx="7575124" cy="714380"/>
          </a:xfrm>
          <a:prstGeom prst="rect">
            <a:avLst/>
          </a:prstGeom>
          <a:noFill/>
        </p:spPr>
      </p:pic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5720" y="1748909"/>
            <a:ext cx="8429684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aseline="-25000" dirty="0"/>
              <a:t> </a:t>
            </a:r>
            <a:endParaRPr lang="ru-RU" dirty="0"/>
          </a:p>
          <a:p>
            <a:r>
              <a:rPr lang="en-US" baseline="-25000" dirty="0"/>
              <a:t> </a:t>
            </a:r>
            <a:endParaRPr lang="ru-RU" dirty="0"/>
          </a:p>
          <a:p>
            <a:r>
              <a:rPr lang="en-US" baseline="-25000" dirty="0"/>
              <a:t>                                                             </a:t>
            </a:r>
            <a:r>
              <a:rPr lang="en-US" sz="2400" baseline="30000" dirty="0"/>
              <a:t>nHNO</a:t>
            </a:r>
            <a:r>
              <a:rPr lang="en-US" sz="1600" baseline="30000" dirty="0"/>
              <a:t>3</a:t>
            </a:r>
            <a:r>
              <a:rPr lang="en-US" baseline="30000" dirty="0"/>
              <a:t> </a:t>
            </a:r>
            <a:r>
              <a:rPr lang="en-US" dirty="0"/>
              <a:t>          </a:t>
            </a:r>
            <a:r>
              <a:rPr lang="ru-RU" dirty="0" smtClean="0"/>
              <a:t>  </a:t>
            </a:r>
            <a:r>
              <a:rPr lang="en-US" dirty="0" smtClean="0"/>
              <a:t> </a:t>
            </a:r>
            <a:r>
              <a:rPr lang="en-US" dirty="0"/>
              <a:t>[C</a:t>
            </a:r>
            <a:r>
              <a:rPr lang="en-US" baseline="-25000" dirty="0"/>
              <a:t>6</a:t>
            </a:r>
            <a:r>
              <a:rPr lang="en-US" dirty="0"/>
              <a:t>H</a:t>
            </a:r>
            <a:r>
              <a:rPr lang="en-US" baseline="-25000" dirty="0"/>
              <a:t>7</a:t>
            </a:r>
            <a:r>
              <a:rPr lang="en-US" dirty="0"/>
              <a:t>O</a:t>
            </a:r>
            <a:r>
              <a:rPr lang="en-US" baseline="-25000" dirty="0"/>
              <a:t>2</a:t>
            </a:r>
            <a:r>
              <a:rPr lang="en-US" dirty="0"/>
              <a:t>(OH)</a:t>
            </a:r>
            <a:r>
              <a:rPr lang="en-US" baseline="-25000" dirty="0"/>
              <a:t>2</a:t>
            </a:r>
            <a:r>
              <a:rPr lang="en-US" dirty="0"/>
              <a:t>ONO</a:t>
            </a:r>
            <a:r>
              <a:rPr lang="en-US" baseline="-25000" dirty="0"/>
              <a:t>2</a:t>
            </a:r>
            <a:r>
              <a:rPr lang="en-US" dirty="0"/>
              <a:t>]</a:t>
            </a:r>
            <a:r>
              <a:rPr lang="en-US" baseline="-25000" dirty="0"/>
              <a:t>n</a:t>
            </a:r>
            <a:r>
              <a:rPr lang="en-US" dirty="0"/>
              <a:t> + nH</a:t>
            </a:r>
            <a:r>
              <a:rPr lang="en-US" baseline="-25000" dirty="0"/>
              <a:t>2</a:t>
            </a:r>
            <a:r>
              <a:rPr lang="en-US" dirty="0"/>
              <a:t>O</a:t>
            </a:r>
            <a:endParaRPr lang="ru-RU" dirty="0"/>
          </a:p>
          <a:p>
            <a:r>
              <a:rPr lang="en-US" dirty="0"/>
              <a:t>          </a:t>
            </a:r>
            <a:r>
              <a:rPr lang="ru-RU" dirty="0"/>
              <a:t>                                                          </a:t>
            </a:r>
            <a:r>
              <a:rPr lang="ru-RU" dirty="0" smtClean="0"/>
              <a:t>        </a:t>
            </a:r>
            <a:r>
              <a:rPr lang="ru-RU" sz="1200" dirty="0" smtClean="0"/>
              <a:t>нитрат </a:t>
            </a:r>
            <a:r>
              <a:rPr lang="ru-RU" sz="1200" dirty="0"/>
              <a:t>целлюлозы</a:t>
            </a:r>
          </a:p>
          <a:p>
            <a:r>
              <a:rPr lang="en-US" baseline="-25000" dirty="0"/>
              <a:t>                                                                                             </a:t>
            </a:r>
            <a:endParaRPr lang="ru-RU" dirty="0"/>
          </a:p>
          <a:p>
            <a:r>
              <a:rPr lang="en-US" dirty="0"/>
              <a:t>[C</a:t>
            </a:r>
            <a:r>
              <a:rPr lang="en-US" baseline="-25000" dirty="0"/>
              <a:t>6</a:t>
            </a:r>
            <a:r>
              <a:rPr lang="en-US" dirty="0"/>
              <a:t>H</a:t>
            </a:r>
            <a:r>
              <a:rPr lang="en-US" baseline="-25000" dirty="0"/>
              <a:t>7</a:t>
            </a:r>
            <a:r>
              <a:rPr lang="en-US" dirty="0"/>
              <a:t>O</a:t>
            </a:r>
            <a:r>
              <a:rPr lang="en-US" baseline="-25000" dirty="0"/>
              <a:t>2</a:t>
            </a:r>
            <a:r>
              <a:rPr lang="en-US" dirty="0"/>
              <a:t>(OH)</a:t>
            </a:r>
            <a:r>
              <a:rPr lang="en-US" baseline="-25000" dirty="0"/>
              <a:t>3</a:t>
            </a:r>
            <a:r>
              <a:rPr lang="en-US" dirty="0"/>
              <a:t>]</a:t>
            </a:r>
            <a:r>
              <a:rPr lang="en-US" baseline="-25000" dirty="0"/>
              <a:t>n </a:t>
            </a:r>
            <a:r>
              <a:rPr lang="en-US" dirty="0" smtClean="0"/>
              <a:t>-          </a:t>
            </a:r>
            <a:r>
              <a:rPr lang="ru-RU" dirty="0" smtClean="0"/>
              <a:t>  </a:t>
            </a:r>
            <a:r>
              <a:rPr lang="en-US" sz="2400" baseline="30000" dirty="0" smtClean="0"/>
              <a:t>2nHNO</a:t>
            </a:r>
            <a:r>
              <a:rPr lang="ru-RU" sz="1600" baseline="30000" dirty="0"/>
              <a:t>3</a:t>
            </a:r>
            <a:r>
              <a:rPr lang="en-US" dirty="0" smtClean="0"/>
              <a:t>      </a:t>
            </a:r>
            <a:r>
              <a:rPr lang="ru-RU" dirty="0" smtClean="0"/>
              <a:t>       </a:t>
            </a:r>
            <a:r>
              <a:rPr lang="en-US" dirty="0" smtClean="0"/>
              <a:t>[C</a:t>
            </a:r>
            <a:r>
              <a:rPr lang="en-US" baseline="-25000" dirty="0" smtClean="0"/>
              <a:t>6</a:t>
            </a:r>
            <a:r>
              <a:rPr lang="en-US" dirty="0" smtClean="0"/>
              <a:t>H</a:t>
            </a:r>
            <a:r>
              <a:rPr lang="en-US" baseline="-25000" dirty="0" smtClean="0"/>
              <a:t>7</a:t>
            </a:r>
            <a:r>
              <a:rPr lang="en-US" dirty="0" smtClean="0"/>
              <a:t>O</a:t>
            </a:r>
            <a:r>
              <a:rPr lang="en-US" baseline="-25000" dirty="0" smtClean="0"/>
              <a:t>2</a:t>
            </a:r>
            <a:r>
              <a:rPr lang="en-US" dirty="0" smtClean="0"/>
              <a:t>(OH)(ONO</a:t>
            </a:r>
            <a:r>
              <a:rPr lang="en-US" baseline="-25000" dirty="0" smtClean="0"/>
              <a:t>2</a:t>
            </a:r>
            <a:r>
              <a:rPr lang="en-US" dirty="0" smtClean="0"/>
              <a:t>)</a:t>
            </a:r>
            <a:r>
              <a:rPr lang="en-US" baseline="-25000" dirty="0" smtClean="0"/>
              <a:t>2</a:t>
            </a:r>
            <a:r>
              <a:rPr lang="en-US" dirty="0" smtClean="0"/>
              <a:t>]</a:t>
            </a:r>
            <a:r>
              <a:rPr lang="en-US" baseline="-25000" dirty="0" smtClean="0"/>
              <a:t>n</a:t>
            </a:r>
            <a:r>
              <a:rPr lang="en-US" dirty="0" smtClean="0"/>
              <a:t> +</a:t>
            </a:r>
            <a:r>
              <a:rPr lang="en-US" dirty="0"/>
              <a:t> </a:t>
            </a:r>
            <a:r>
              <a:rPr lang="en-US" dirty="0" smtClean="0"/>
              <a:t>2nH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endParaRPr lang="ru-RU" dirty="0"/>
          </a:p>
          <a:p>
            <a:r>
              <a:rPr lang="en-US" dirty="0"/>
              <a:t>               </a:t>
            </a:r>
            <a:r>
              <a:rPr lang="en-US" dirty="0" smtClean="0"/>
              <a:t>                                                    </a:t>
            </a:r>
            <a:r>
              <a:rPr lang="ru-RU" dirty="0" smtClean="0"/>
              <a:t>       </a:t>
            </a:r>
            <a:r>
              <a:rPr lang="en-US" dirty="0" smtClean="0"/>
              <a:t> </a:t>
            </a:r>
            <a:r>
              <a:rPr lang="ru-RU" dirty="0" smtClean="0"/>
              <a:t>   </a:t>
            </a:r>
            <a:r>
              <a:rPr lang="en-US" dirty="0" smtClean="0"/>
              <a:t> </a:t>
            </a:r>
            <a:r>
              <a:rPr lang="ru-RU" sz="1200" dirty="0" err="1" smtClean="0"/>
              <a:t>динитрат</a:t>
            </a:r>
            <a:r>
              <a:rPr lang="ru-RU" sz="1200" dirty="0" smtClean="0"/>
              <a:t> целлюлозы</a:t>
            </a:r>
            <a:endParaRPr lang="ru-RU" dirty="0"/>
          </a:p>
          <a:p>
            <a:r>
              <a:rPr lang="en-US" dirty="0"/>
              <a:t>                               </a:t>
            </a:r>
            <a:endParaRPr lang="ru-RU" dirty="0"/>
          </a:p>
          <a:p>
            <a:r>
              <a:rPr lang="en-US" dirty="0"/>
              <a:t>                                      </a:t>
            </a:r>
            <a:r>
              <a:rPr lang="ru-RU" dirty="0" smtClean="0"/>
              <a:t>   </a:t>
            </a:r>
            <a:r>
              <a:rPr lang="en-US" sz="2400" baseline="30000" dirty="0" smtClean="0"/>
              <a:t>3nHNO</a:t>
            </a:r>
            <a:r>
              <a:rPr lang="en-US" sz="1600" baseline="30000" dirty="0" smtClean="0"/>
              <a:t>3 </a:t>
            </a:r>
            <a:r>
              <a:rPr lang="en-US" sz="2400" baseline="30000" dirty="0" smtClean="0"/>
              <a:t>             </a:t>
            </a:r>
            <a:r>
              <a:rPr lang="en-US" dirty="0" smtClean="0"/>
              <a:t>[</a:t>
            </a:r>
            <a:r>
              <a:rPr lang="en-US" dirty="0"/>
              <a:t>C</a:t>
            </a:r>
            <a:r>
              <a:rPr lang="en-US" baseline="-25000" dirty="0"/>
              <a:t>6</a:t>
            </a:r>
            <a:r>
              <a:rPr lang="en-US" dirty="0"/>
              <a:t>H</a:t>
            </a:r>
            <a:r>
              <a:rPr lang="en-US" baseline="-25000" dirty="0"/>
              <a:t>7</a:t>
            </a:r>
            <a:r>
              <a:rPr lang="en-US" dirty="0"/>
              <a:t>O</a:t>
            </a:r>
            <a:r>
              <a:rPr lang="en-US" baseline="-25000" dirty="0"/>
              <a:t>2</a:t>
            </a:r>
            <a:r>
              <a:rPr lang="en-US" dirty="0"/>
              <a:t>(ONO</a:t>
            </a:r>
            <a:r>
              <a:rPr lang="en-US" baseline="-25000" dirty="0"/>
              <a:t>2</a:t>
            </a:r>
            <a:r>
              <a:rPr lang="en-US" dirty="0"/>
              <a:t>)</a:t>
            </a:r>
            <a:r>
              <a:rPr lang="en-US" baseline="-25000" dirty="0"/>
              <a:t>3</a:t>
            </a:r>
            <a:r>
              <a:rPr lang="en-US" dirty="0"/>
              <a:t>]</a:t>
            </a:r>
            <a:r>
              <a:rPr lang="en-US" baseline="-25000" dirty="0"/>
              <a:t>n</a:t>
            </a:r>
            <a:r>
              <a:rPr lang="en-US" dirty="0"/>
              <a:t> + </a:t>
            </a:r>
            <a:r>
              <a:rPr lang="en-US" dirty="0" smtClean="0"/>
              <a:t>3nH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                                                                      </a:t>
            </a:r>
            <a:r>
              <a:rPr lang="ru-RU" sz="1200" dirty="0" err="1" smtClean="0"/>
              <a:t>тринитрат</a:t>
            </a:r>
            <a:r>
              <a:rPr lang="ru-RU" sz="1200" dirty="0" smtClean="0"/>
              <a:t> целлюлозы</a:t>
            </a:r>
          </a:p>
          <a:p>
            <a:endParaRPr lang="ru-RU" sz="1200" dirty="0"/>
          </a:p>
          <a:p>
            <a:endParaRPr lang="ru-RU" dirty="0"/>
          </a:p>
          <a:p>
            <a:r>
              <a:rPr lang="ru-RU" dirty="0" smtClean="0"/>
              <a:t>                                    </a:t>
            </a:r>
            <a:r>
              <a:rPr lang="en-US" sz="2400" baseline="-25000" dirty="0" smtClean="0"/>
              <a:t> </a:t>
            </a:r>
            <a:r>
              <a:rPr lang="en-US" sz="2400" baseline="30000" dirty="0"/>
              <a:t>2nCH</a:t>
            </a:r>
            <a:r>
              <a:rPr lang="en-US" sz="1600" baseline="30000" dirty="0"/>
              <a:t>3</a:t>
            </a:r>
            <a:r>
              <a:rPr lang="en-US" sz="2400" baseline="30000" dirty="0"/>
              <a:t>COOH</a:t>
            </a:r>
            <a:r>
              <a:rPr lang="ru-RU" sz="2400" baseline="-25000" dirty="0" smtClean="0"/>
              <a:t> </a:t>
            </a:r>
            <a:r>
              <a:rPr lang="en-US" sz="2400" baseline="-25000" dirty="0" smtClean="0"/>
              <a:t>    </a:t>
            </a:r>
            <a:r>
              <a:rPr lang="en-US" sz="2000" dirty="0" smtClean="0"/>
              <a:t>[</a:t>
            </a:r>
            <a:r>
              <a:rPr lang="en-US" sz="2000" dirty="0" smtClean="0"/>
              <a:t>C</a:t>
            </a:r>
            <a:r>
              <a:rPr lang="en-US" sz="2000" baseline="-25000" dirty="0" smtClean="0"/>
              <a:t>6</a:t>
            </a:r>
            <a:r>
              <a:rPr lang="en-US" sz="2000" dirty="0" smtClean="0"/>
              <a:t>H</a:t>
            </a:r>
            <a:r>
              <a:rPr lang="en-US" sz="2000" baseline="-25000" dirty="0" smtClean="0"/>
              <a:t>7</a:t>
            </a:r>
            <a:r>
              <a:rPr lang="en-US" sz="2000" dirty="0" smtClean="0"/>
              <a:t>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(OH</a:t>
            </a:r>
            <a:r>
              <a:rPr lang="en-US" sz="2000" dirty="0" smtClean="0"/>
              <a:t>)(</a:t>
            </a:r>
            <a:r>
              <a:rPr lang="en-US" sz="2000" dirty="0" smtClean="0"/>
              <a:t>OCOCH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)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]</a:t>
            </a:r>
            <a:r>
              <a:rPr lang="en-US" sz="2000" baseline="-25000" dirty="0" smtClean="0"/>
              <a:t>n</a:t>
            </a:r>
            <a:r>
              <a:rPr lang="en-US" sz="2000" dirty="0" smtClean="0"/>
              <a:t> </a:t>
            </a:r>
            <a:r>
              <a:rPr lang="en-US" sz="2000" dirty="0" smtClean="0"/>
              <a:t>+ 2n 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O</a:t>
            </a:r>
            <a:r>
              <a:rPr lang="en-US" sz="2000" baseline="-25000" dirty="0" smtClean="0"/>
              <a:t> </a:t>
            </a:r>
            <a:r>
              <a:rPr lang="en-US" sz="2000" dirty="0" smtClean="0"/>
              <a:t> </a:t>
            </a:r>
          </a:p>
          <a:p>
            <a:r>
              <a:rPr lang="en-US" dirty="0" smtClean="0"/>
              <a:t>                                                                  </a:t>
            </a:r>
            <a:r>
              <a:rPr lang="ru-RU" dirty="0" smtClean="0"/>
              <a:t>          </a:t>
            </a:r>
            <a:r>
              <a:rPr lang="ru-RU" sz="1200" dirty="0" err="1" smtClean="0"/>
              <a:t>диацетат</a:t>
            </a:r>
            <a:r>
              <a:rPr lang="ru-RU" sz="1200" dirty="0" smtClean="0"/>
              <a:t> </a:t>
            </a:r>
            <a:r>
              <a:rPr lang="en-US" sz="1200" dirty="0" smtClean="0"/>
              <a:t> </a:t>
            </a:r>
            <a:r>
              <a:rPr lang="ru-RU" sz="1200" dirty="0" smtClean="0"/>
              <a:t>целлюлозы</a:t>
            </a:r>
            <a:endParaRPr lang="en-US" sz="1200" dirty="0" smtClean="0"/>
          </a:p>
          <a:p>
            <a:r>
              <a:rPr lang="en-US" dirty="0" smtClean="0"/>
              <a:t> [C</a:t>
            </a:r>
            <a:r>
              <a:rPr lang="en-US" baseline="-25000" dirty="0" smtClean="0"/>
              <a:t>6</a:t>
            </a:r>
            <a:r>
              <a:rPr lang="en-US" dirty="0" smtClean="0"/>
              <a:t>H</a:t>
            </a:r>
            <a:r>
              <a:rPr lang="en-US" baseline="-25000" dirty="0" smtClean="0"/>
              <a:t>7</a:t>
            </a:r>
            <a:r>
              <a:rPr lang="en-US" dirty="0" smtClean="0"/>
              <a:t>O</a:t>
            </a:r>
            <a:r>
              <a:rPr lang="en-US" baseline="-25000" dirty="0" smtClean="0"/>
              <a:t>2</a:t>
            </a:r>
            <a:r>
              <a:rPr lang="en-US" dirty="0" smtClean="0"/>
              <a:t>(OH)</a:t>
            </a:r>
            <a:r>
              <a:rPr lang="ru-RU" baseline="-25000" dirty="0"/>
              <a:t>3</a:t>
            </a:r>
            <a:r>
              <a:rPr lang="en-US" dirty="0" smtClean="0"/>
              <a:t>]</a:t>
            </a:r>
            <a:r>
              <a:rPr lang="en-US" baseline="-25000" dirty="0" smtClean="0"/>
              <a:t>n</a:t>
            </a:r>
            <a:r>
              <a:rPr lang="ru-RU" dirty="0" smtClean="0"/>
              <a:t> +  </a:t>
            </a:r>
          </a:p>
          <a:p>
            <a:r>
              <a:rPr lang="ru-RU" dirty="0" smtClean="0"/>
              <a:t>                                     </a:t>
            </a:r>
            <a:r>
              <a:rPr lang="ru-RU" sz="2400" baseline="30000" dirty="0"/>
              <a:t>3</a:t>
            </a:r>
            <a:r>
              <a:rPr lang="en-US" sz="2400" baseline="30000" dirty="0" smtClean="0"/>
              <a:t>nCH</a:t>
            </a:r>
            <a:r>
              <a:rPr lang="en-US" sz="1600" baseline="30000" dirty="0" smtClean="0"/>
              <a:t>3</a:t>
            </a:r>
            <a:r>
              <a:rPr lang="en-US" sz="2400" baseline="30000" dirty="0" smtClean="0"/>
              <a:t>COOH     </a:t>
            </a:r>
            <a:r>
              <a:rPr lang="en-US" sz="2000" dirty="0" smtClean="0"/>
              <a:t>[</a:t>
            </a:r>
            <a:r>
              <a:rPr lang="en-US" sz="2400" dirty="0" smtClean="0"/>
              <a:t> </a:t>
            </a:r>
            <a:r>
              <a:rPr lang="en-US" sz="2000" dirty="0" smtClean="0"/>
              <a:t>C</a:t>
            </a:r>
            <a:r>
              <a:rPr lang="en-US" sz="2000" baseline="-25000" dirty="0" smtClean="0"/>
              <a:t>6</a:t>
            </a:r>
            <a:r>
              <a:rPr lang="en-US" sz="2000" dirty="0" smtClean="0"/>
              <a:t>H</a:t>
            </a:r>
            <a:r>
              <a:rPr lang="en-US" sz="2000" baseline="-25000" dirty="0" smtClean="0"/>
              <a:t>7</a:t>
            </a:r>
            <a:r>
              <a:rPr lang="en-US" sz="2000" dirty="0" smtClean="0"/>
              <a:t>O</a:t>
            </a:r>
            <a:r>
              <a:rPr lang="en-US" sz="2000" baseline="-25000" dirty="0" smtClean="0"/>
              <a:t>2</a:t>
            </a:r>
            <a:r>
              <a:rPr lang="ru-RU" dirty="0" smtClean="0"/>
              <a:t> (</a:t>
            </a:r>
            <a:r>
              <a:rPr lang="en-US" dirty="0" smtClean="0"/>
              <a:t>OCOCH</a:t>
            </a:r>
            <a:r>
              <a:rPr lang="en-US" baseline="-25000" dirty="0" smtClean="0"/>
              <a:t>3</a:t>
            </a:r>
            <a:r>
              <a:rPr lang="ru-RU" dirty="0" smtClean="0"/>
              <a:t>)</a:t>
            </a:r>
            <a:r>
              <a:rPr lang="en-US" baseline="-25000" dirty="0" smtClean="0"/>
              <a:t>3</a:t>
            </a:r>
            <a:r>
              <a:rPr lang="en-US" dirty="0" smtClean="0"/>
              <a:t>]</a:t>
            </a:r>
            <a:r>
              <a:rPr lang="en-US" baseline="-25000" dirty="0" smtClean="0"/>
              <a:t>n</a:t>
            </a:r>
            <a:r>
              <a:rPr lang="ru-RU" dirty="0" smtClean="0"/>
              <a:t> </a:t>
            </a:r>
            <a:r>
              <a:rPr lang="en-US" dirty="0" smtClean="0"/>
              <a:t> + 3nH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endParaRPr lang="ru-RU" dirty="0"/>
          </a:p>
          <a:p>
            <a:r>
              <a:rPr lang="en-US" dirty="0" smtClean="0"/>
              <a:t>                                                                       </a:t>
            </a:r>
            <a:r>
              <a:rPr lang="ru-RU" dirty="0" smtClean="0"/>
              <a:t>    </a:t>
            </a:r>
            <a:r>
              <a:rPr lang="en-US" dirty="0" smtClean="0"/>
              <a:t> </a:t>
            </a:r>
            <a:r>
              <a:rPr lang="ru-RU" sz="1200" dirty="0" smtClean="0"/>
              <a:t>триацетат целлюлозы</a:t>
            </a:r>
            <a:endParaRPr lang="ru-RU" sz="1200" dirty="0" smtClean="0"/>
          </a:p>
          <a:p>
            <a:endParaRPr lang="ru-RU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>
            <a:off x="1608117" y="3392487"/>
            <a:ext cx="164307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428860" y="2571744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428860" y="3357562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2428860" y="4214818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85786" y="1643050"/>
            <a:ext cx="28264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2. Образование эфиров:</a:t>
            </a:r>
            <a:endParaRPr lang="ru-RU" sz="2000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1678761" y="5679297"/>
            <a:ext cx="92948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143108" y="5214950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143108" y="6143644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142844" y="214290"/>
          <a:ext cx="8786874" cy="5786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4"/>
                <a:gridCol w="3500462"/>
                <a:gridCol w="3643338"/>
              </a:tblGrid>
              <a:tr h="83698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Признаки</a:t>
                      </a:r>
                      <a:r>
                        <a:rPr lang="ru-RU" baseline="0" dirty="0" smtClean="0"/>
                        <a:t> сравнения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Крахмал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Целлюлоза</a:t>
                      </a:r>
                      <a:endParaRPr lang="ru-RU" dirty="0"/>
                    </a:p>
                  </a:txBody>
                  <a:tcPr/>
                </a:tc>
              </a:tr>
              <a:tr h="67755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Состав (формула)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(C</a:t>
                      </a:r>
                      <a:r>
                        <a:rPr lang="en-US" sz="18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18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en-US" sz="18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 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8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(C</a:t>
                      </a:r>
                      <a:r>
                        <a:rPr lang="en-US" sz="18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18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en-US" sz="18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 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8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 </a:t>
                      </a:r>
                      <a:endParaRPr lang="ru-RU" dirty="0"/>
                    </a:p>
                  </a:txBody>
                  <a:tcPr/>
                </a:tc>
              </a:tr>
              <a:tr h="67755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Степень полимеризации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n = </a:t>
                      </a:r>
                      <a:r>
                        <a:rPr lang="ru-RU" sz="1400" dirty="0" smtClean="0"/>
                        <a:t>от</a:t>
                      </a:r>
                      <a:r>
                        <a:rPr lang="ru-RU" sz="1400" baseline="0" dirty="0" smtClean="0"/>
                        <a:t> нескольких сот до нескольких тысяч</a:t>
                      </a:r>
                    </a:p>
                    <a:p>
                      <a:pPr algn="ctr"/>
                      <a:r>
                        <a:rPr lang="ru-RU" sz="1400" baseline="0" dirty="0" smtClean="0"/>
                        <a:t>(100 -  2000)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n</a:t>
                      </a:r>
                      <a:r>
                        <a:rPr lang="en-US" sz="1600" baseline="0" dirty="0" smtClean="0"/>
                        <a:t> = </a:t>
                      </a:r>
                      <a:r>
                        <a:rPr lang="ru-RU" sz="1600" baseline="0" dirty="0" smtClean="0"/>
                        <a:t>десятки тысяч</a:t>
                      </a:r>
                      <a:endParaRPr lang="ru-RU" sz="1600" dirty="0"/>
                    </a:p>
                  </a:txBody>
                  <a:tcPr/>
                </a:tc>
              </a:tr>
              <a:tr h="137265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Элементарное</a:t>
                      </a:r>
                      <a:r>
                        <a:rPr lang="ru-RU" sz="1600" baseline="0" dirty="0" smtClean="0"/>
                        <a:t> звено макромолекулы (мономер)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                                                </a:t>
                      </a:r>
                      <a:r>
                        <a:rPr lang="ru-RU" sz="2000" dirty="0" smtClean="0"/>
                        <a:t>остаток</a:t>
                      </a:r>
                    </a:p>
                    <a:p>
                      <a:pPr algn="ctr"/>
                      <a:r>
                        <a:rPr lang="ru-RU" sz="1800" dirty="0" smtClean="0"/>
                        <a:t>                                      </a:t>
                      </a:r>
                      <a:r>
                        <a:rPr lang="el-GR" sz="2000" dirty="0" smtClean="0"/>
                        <a:t>α</a:t>
                      </a:r>
                      <a:r>
                        <a:rPr lang="ru-RU" sz="2000" baseline="0" dirty="0" smtClean="0"/>
                        <a:t> – глюкозы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                                          </a:t>
                      </a:r>
                    </a:p>
                    <a:p>
                      <a:pPr algn="r"/>
                      <a:r>
                        <a:rPr lang="ru-RU" dirty="0" smtClean="0"/>
                        <a:t> </a:t>
                      </a:r>
                      <a:r>
                        <a:rPr lang="ru-RU" sz="2000" dirty="0" smtClean="0"/>
                        <a:t>остаток</a:t>
                      </a:r>
                    </a:p>
                    <a:p>
                      <a:pPr algn="ctr"/>
                      <a:r>
                        <a:rPr lang="ru-RU" dirty="0" smtClean="0"/>
                        <a:t>                                         </a:t>
                      </a:r>
                      <a:r>
                        <a:rPr lang="en-US" sz="2000" dirty="0" smtClean="0"/>
                        <a:t>ß</a:t>
                      </a:r>
                      <a:r>
                        <a:rPr lang="ru-RU" sz="2000" dirty="0" smtClean="0"/>
                        <a:t> - глюкозы</a:t>
                      </a:r>
                      <a:endParaRPr lang="ru-RU" sz="2000" dirty="0"/>
                    </a:p>
                  </a:txBody>
                  <a:tcPr/>
                </a:tc>
              </a:tr>
              <a:tr h="111597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Форма молекул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линейные              разветвлённые</a:t>
                      </a:r>
                    </a:p>
                    <a:p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амилаза</a:t>
                      </a:r>
                      <a:r>
                        <a:rPr lang="en-US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</a:t>
                      </a:r>
                      <a:r>
                        <a:rPr lang="en-US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амилопектин</a:t>
                      </a:r>
                      <a:r>
                        <a:rPr lang="en-US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400" dirty="0" smtClean="0"/>
                    </a:p>
                    <a:p>
                      <a:r>
                        <a:rPr lang="ru-RU" sz="1400" dirty="0" smtClean="0"/>
                        <a:t>    (10 – 20 %)                           (80 – 90%)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Линейные</a:t>
                      </a:r>
                      <a:endParaRPr lang="ru-RU" dirty="0"/>
                    </a:p>
                  </a:txBody>
                  <a:tcPr/>
                </a:tc>
              </a:tr>
              <a:tr h="55287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Происхождение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растительное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растительное</a:t>
                      </a:r>
                      <a:endParaRPr lang="ru-RU" dirty="0"/>
                    </a:p>
                  </a:txBody>
                  <a:tcPr/>
                </a:tc>
              </a:tr>
              <a:tr h="55287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Роль в растении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запасающая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строительная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C:\Documents and Settings\gud\Рабочий стол\Химия\стр244  212fot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500306"/>
            <a:ext cx="1928826" cy="1192365"/>
          </a:xfrm>
          <a:prstGeom prst="rect">
            <a:avLst/>
          </a:prstGeom>
          <a:noFill/>
        </p:spPr>
      </p:pic>
      <p:pic>
        <p:nvPicPr>
          <p:cNvPr id="1027" name="Picture 3" descr="C:\Documents and Settings\gud\Рабочий стол\Химия\стр244  212foto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500306"/>
            <a:ext cx="1928825" cy="1192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42844" y="71415"/>
          <a:ext cx="8858311" cy="6015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8"/>
                <a:gridCol w="3214710"/>
                <a:gridCol w="4500593"/>
              </a:tblGrid>
              <a:tr h="57150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Признаки</a:t>
                      </a:r>
                      <a:r>
                        <a:rPr lang="ru-RU" sz="1600" baseline="0" dirty="0" smtClean="0"/>
                        <a:t> сравнения</a:t>
                      </a:r>
                      <a:endParaRPr lang="ru-RU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Крахмал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Целлюлоза</a:t>
                      </a:r>
                      <a:endParaRPr lang="ru-RU" dirty="0"/>
                    </a:p>
                  </a:txBody>
                  <a:tcPr/>
                </a:tc>
              </a:tr>
              <a:tr h="84963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Физические свойства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Белое порошкообразное вещество,</a:t>
                      </a:r>
                      <a:r>
                        <a:rPr lang="ru-RU" sz="1600" baseline="0" dirty="0" smtClean="0"/>
                        <a:t> не растворимое в воде.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Волокнистое твёрдое вещество белого или серого цвета,</a:t>
                      </a:r>
                      <a:r>
                        <a:rPr lang="ru-RU" sz="1600" baseline="0" dirty="0" smtClean="0"/>
                        <a:t> не растворяется воде, спирте и др. органических растворителях.</a:t>
                      </a:r>
                      <a:endParaRPr lang="ru-RU" sz="1600" dirty="0" smtClean="0"/>
                    </a:p>
                  </a:txBody>
                  <a:tcPr/>
                </a:tc>
              </a:tr>
              <a:tr h="417028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Химические</a:t>
                      </a:r>
                      <a:r>
                        <a:rPr lang="ru-RU" sz="1400" baseline="0" dirty="0" smtClean="0"/>
                        <a:t> свойства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1. Гидролиз протекает ступенчато с образованием промежуточных продуктов.</a:t>
                      </a:r>
                    </a:p>
                    <a:p>
                      <a:endParaRPr lang="ru-RU" sz="1600" dirty="0" smtClean="0"/>
                    </a:p>
                    <a:p>
                      <a:endParaRPr lang="ru-RU" sz="1600" dirty="0" smtClean="0"/>
                    </a:p>
                    <a:p>
                      <a:endParaRPr lang="ru-RU" sz="16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2. С 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</a:t>
                      </a:r>
                      <a:r>
                        <a:rPr lang="en-US" sz="1600" dirty="0" smtClean="0"/>
                        <a:t>  → </a:t>
                      </a:r>
                      <a:r>
                        <a:rPr lang="ru-RU" sz="1600" dirty="0" smtClean="0"/>
                        <a:t>синяя окраска</a:t>
                      </a:r>
                      <a:r>
                        <a:rPr lang="en-US" sz="1600" dirty="0" smtClean="0"/>
                        <a:t> </a:t>
                      </a:r>
                      <a:endParaRPr lang="ru-RU" sz="1600" dirty="0" smtClean="0"/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1.  </a:t>
                      </a:r>
                      <a:r>
                        <a:rPr lang="ru-RU" sz="1600" dirty="0" err="1" smtClean="0"/>
                        <a:t>Гидролизируется</a:t>
                      </a:r>
                      <a:r>
                        <a:rPr lang="ru-RU" sz="1600" dirty="0" smtClean="0"/>
                        <a:t> труднее.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sz="1600" dirty="0" smtClean="0"/>
                        <a:t>2. Образование эфиров:</a:t>
                      </a:r>
                    </a:p>
                    <a:p>
                      <a:endParaRPr lang="ru-RU" sz="1600" dirty="0" smtClean="0"/>
                    </a:p>
                    <a:p>
                      <a:r>
                        <a:rPr lang="en-US" sz="18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</a:t>
                      </a:r>
                      <a:r>
                        <a:rPr lang="en-US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nHNO3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[C</a:t>
                      </a:r>
                      <a:r>
                        <a:rPr lang="en-US" sz="12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12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en-US" sz="12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(OH)</a:t>
                      </a:r>
                      <a:r>
                        <a:rPr lang="en-US" sz="12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ONO</a:t>
                      </a:r>
                      <a:r>
                        <a:rPr lang="en-US" sz="12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r>
                        <a:rPr lang="en-US" sz="12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+ nH</a:t>
                      </a:r>
                      <a:r>
                        <a:rPr lang="en-US" sz="12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      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нитрат целлюлозы   </a:t>
                      </a:r>
                      <a:r>
                        <a:rPr lang="en-US" sz="18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                         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[C</a:t>
                      </a:r>
                      <a:r>
                        <a:rPr lang="en-US" sz="14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14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en-US" sz="14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(OH)</a:t>
                      </a:r>
                      <a:r>
                        <a:rPr lang="en-US" sz="14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r>
                        <a:rPr lang="en-US" sz="14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r>
                        <a:rPr lang="en-US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2nHNO3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[C</a:t>
                      </a:r>
                      <a:r>
                        <a:rPr lang="en-US" sz="12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12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en-US" sz="12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(OH)(ONO</a:t>
                      </a:r>
                      <a:r>
                        <a:rPr lang="en-US" sz="12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2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r>
                        <a:rPr lang="en-US" sz="12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+ 2nH</a:t>
                      </a:r>
                      <a:r>
                        <a:rPr lang="en-US" sz="12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           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динитрат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целлюлозы       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lang="en-US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3nHNO3   </a:t>
                      </a:r>
                      <a:r>
                        <a:rPr lang="en-US" sz="12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[C</a:t>
                      </a:r>
                      <a:r>
                        <a:rPr lang="en-US" sz="12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12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en-US" sz="12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(ONO</a:t>
                      </a:r>
                      <a:r>
                        <a:rPr lang="en-US" sz="12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2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r>
                        <a:rPr lang="en-US" sz="12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+ 3nH</a:t>
                      </a:r>
                      <a:r>
                        <a:rPr lang="en-US" sz="12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 </a:t>
                      </a:r>
                      <a:endParaRPr lang="ru-RU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                   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тринитрат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целлюлозы</a:t>
                      </a:r>
                    </a:p>
                    <a:p>
                      <a:endParaRPr lang="ru-RU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                                     </a:t>
                      </a:r>
                      <a:r>
                        <a:rPr lang="en-US" sz="1200" baseline="-25000" dirty="0" smtClean="0"/>
                        <a:t> </a:t>
                      </a:r>
                      <a:r>
                        <a:rPr lang="en-US" sz="1600" baseline="30000" dirty="0" smtClean="0"/>
                        <a:t>2nCH3COOH</a:t>
                      </a:r>
                      <a:r>
                        <a:rPr lang="ru-RU" sz="1600" baseline="-25000" dirty="0" smtClean="0"/>
                        <a:t> </a:t>
                      </a:r>
                      <a:r>
                        <a:rPr lang="en-US" sz="1200" baseline="-25000" dirty="0" smtClean="0"/>
                        <a:t>    </a:t>
                      </a:r>
                      <a:r>
                        <a:rPr lang="en-US" sz="1200" dirty="0" smtClean="0"/>
                        <a:t>[C</a:t>
                      </a:r>
                      <a:r>
                        <a:rPr lang="en-US" sz="1200" baseline="-25000" dirty="0" smtClean="0"/>
                        <a:t>6</a:t>
                      </a:r>
                      <a:r>
                        <a:rPr lang="en-US" sz="1200" dirty="0" smtClean="0"/>
                        <a:t>H</a:t>
                      </a:r>
                      <a:r>
                        <a:rPr lang="en-US" sz="1200" baseline="-25000" dirty="0" smtClean="0"/>
                        <a:t>7</a:t>
                      </a:r>
                      <a:r>
                        <a:rPr lang="en-US" sz="1200" dirty="0" smtClean="0"/>
                        <a:t>O</a:t>
                      </a:r>
                      <a:r>
                        <a:rPr lang="en-US" sz="1200" baseline="-25000" dirty="0" smtClean="0"/>
                        <a:t>2</a:t>
                      </a:r>
                      <a:r>
                        <a:rPr lang="en-US" sz="1200" dirty="0" smtClean="0"/>
                        <a:t>(OH)(OCOCH</a:t>
                      </a:r>
                      <a:r>
                        <a:rPr lang="en-US" sz="1200" baseline="-25000" dirty="0" smtClean="0"/>
                        <a:t>3</a:t>
                      </a:r>
                      <a:r>
                        <a:rPr lang="en-US" sz="1200" dirty="0" smtClean="0"/>
                        <a:t>)</a:t>
                      </a:r>
                      <a:r>
                        <a:rPr lang="en-US" sz="1200" baseline="-25000" dirty="0" smtClean="0"/>
                        <a:t>2</a:t>
                      </a:r>
                      <a:r>
                        <a:rPr lang="en-US" sz="1200" dirty="0" smtClean="0"/>
                        <a:t>]</a:t>
                      </a:r>
                      <a:r>
                        <a:rPr lang="en-US" sz="1200" baseline="-25000" dirty="0" smtClean="0"/>
                        <a:t>n</a:t>
                      </a:r>
                      <a:r>
                        <a:rPr lang="en-US" sz="1200" dirty="0" smtClean="0"/>
                        <a:t> + 2n H</a:t>
                      </a:r>
                      <a:r>
                        <a:rPr lang="en-US" sz="1200" baseline="-25000" dirty="0" smtClean="0"/>
                        <a:t>2</a:t>
                      </a:r>
                      <a:r>
                        <a:rPr lang="en-US" sz="1200" dirty="0" smtClean="0"/>
                        <a:t>O</a:t>
                      </a:r>
                      <a:r>
                        <a:rPr lang="en-US" sz="1200" baseline="-25000" dirty="0" smtClean="0"/>
                        <a:t> </a:t>
                      </a:r>
                      <a:r>
                        <a:rPr lang="en-US" sz="1200" dirty="0" smtClean="0"/>
                        <a:t> </a:t>
                      </a:r>
                    </a:p>
                    <a:p>
                      <a:r>
                        <a:rPr lang="en-US" sz="1200" dirty="0" smtClean="0"/>
                        <a:t>                                                                  </a:t>
                      </a:r>
                      <a:r>
                        <a:rPr lang="ru-RU" sz="1200" dirty="0" smtClean="0"/>
                        <a:t>          </a:t>
                      </a:r>
                      <a:r>
                        <a:rPr lang="ru-RU" sz="1200" dirty="0" err="1" smtClean="0"/>
                        <a:t>диацетат</a:t>
                      </a:r>
                      <a:r>
                        <a:rPr lang="ru-RU" sz="1200" dirty="0" smtClean="0"/>
                        <a:t> 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целлюлозы</a:t>
                      </a:r>
                      <a:endParaRPr lang="en-US" sz="1200" dirty="0" smtClean="0"/>
                    </a:p>
                    <a:p>
                      <a:r>
                        <a:rPr lang="en-US" sz="1100" dirty="0" smtClean="0"/>
                        <a:t> [C</a:t>
                      </a:r>
                      <a:r>
                        <a:rPr lang="en-US" sz="1100" baseline="-25000" dirty="0" smtClean="0"/>
                        <a:t>6</a:t>
                      </a:r>
                      <a:r>
                        <a:rPr lang="en-US" sz="1100" dirty="0" smtClean="0"/>
                        <a:t>H</a:t>
                      </a:r>
                      <a:r>
                        <a:rPr lang="en-US" sz="1100" baseline="-25000" dirty="0" smtClean="0"/>
                        <a:t>7</a:t>
                      </a:r>
                      <a:r>
                        <a:rPr lang="en-US" sz="1100" dirty="0" smtClean="0"/>
                        <a:t>O</a:t>
                      </a:r>
                      <a:r>
                        <a:rPr lang="en-US" sz="1100" baseline="-25000" dirty="0" smtClean="0"/>
                        <a:t>2</a:t>
                      </a:r>
                      <a:r>
                        <a:rPr lang="en-US" sz="1100" dirty="0" smtClean="0"/>
                        <a:t>(OH)</a:t>
                      </a:r>
                      <a:r>
                        <a:rPr lang="ru-RU" sz="1100" baseline="-25000" dirty="0" smtClean="0"/>
                        <a:t>3</a:t>
                      </a:r>
                      <a:r>
                        <a:rPr lang="en-US" sz="1100" dirty="0" smtClean="0"/>
                        <a:t>]</a:t>
                      </a:r>
                      <a:r>
                        <a:rPr lang="en-US" sz="1100" baseline="-25000" dirty="0" smtClean="0"/>
                        <a:t>n</a:t>
                      </a:r>
                      <a:r>
                        <a:rPr lang="ru-RU" sz="1100" dirty="0" smtClean="0"/>
                        <a:t> +  </a:t>
                      </a:r>
                    </a:p>
                    <a:p>
                      <a:r>
                        <a:rPr lang="ru-RU" sz="1000" dirty="0" smtClean="0"/>
                        <a:t>                                    </a:t>
                      </a:r>
                    </a:p>
                    <a:p>
                      <a:r>
                        <a:rPr lang="ru-RU" sz="1200" dirty="0" smtClean="0"/>
                        <a:t>                                     </a:t>
                      </a:r>
                      <a:r>
                        <a:rPr lang="ru-RU" sz="1600" baseline="30000" dirty="0" smtClean="0"/>
                        <a:t>3</a:t>
                      </a:r>
                      <a:r>
                        <a:rPr lang="en-US" sz="1600" baseline="30000" dirty="0" smtClean="0"/>
                        <a:t>nCH3COOH     </a:t>
                      </a:r>
                      <a:r>
                        <a:rPr lang="en-US" sz="1200" dirty="0" smtClean="0"/>
                        <a:t>[ C</a:t>
                      </a:r>
                      <a:r>
                        <a:rPr lang="en-US" sz="1200" baseline="-25000" dirty="0" smtClean="0"/>
                        <a:t>6</a:t>
                      </a:r>
                      <a:r>
                        <a:rPr lang="en-US" sz="1200" dirty="0" smtClean="0"/>
                        <a:t>H</a:t>
                      </a:r>
                      <a:r>
                        <a:rPr lang="en-US" sz="1200" baseline="-25000" dirty="0" smtClean="0"/>
                        <a:t>7</a:t>
                      </a:r>
                      <a:r>
                        <a:rPr lang="en-US" sz="1200" dirty="0" smtClean="0"/>
                        <a:t>O</a:t>
                      </a:r>
                      <a:r>
                        <a:rPr lang="en-US" sz="1200" baseline="-25000" dirty="0" smtClean="0"/>
                        <a:t>2</a:t>
                      </a:r>
                      <a:r>
                        <a:rPr lang="ru-RU" sz="1200" dirty="0" smtClean="0"/>
                        <a:t> (</a:t>
                      </a:r>
                      <a:r>
                        <a:rPr lang="en-US" sz="1200" dirty="0" smtClean="0"/>
                        <a:t>OCOCH</a:t>
                      </a:r>
                      <a:r>
                        <a:rPr lang="en-US" sz="1200" baseline="-25000" dirty="0" smtClean="0"/>
                        <a:t>3</a:t>
                      </a:r>
                      <a:r>
                        <a:rPr lang="ru-RU" sz="1200" dirty="0" smtClean="0"/>
                        <a:t>)</a:t>
                      </a:r>
                      <a:r>
                        <a:rPr lang="en-US" sz="1200" baseline="-25000" dirty="0" smtClean="0"/>
                        <a:t>3</a:t>
                      </a:r>
                      <a:r>
                        <a:rPr lang="en-US" sz="1200" dirty="0" smtClean="0"/>
                        <a:t>]</a:t>
                      </a:r>
                      <a:r>
                        <a:rPr lang="en-US" sz="1200" baseline="-25000" dirty="0" smtClean="0"/>
                        <a:t>n</a:t>
                      </a:r>
                      <a:r>
                        <a:rPr lang="ru-RU" sz="1200" dirty="0" smtClean="0"/>
                        <a:t> </a:t>
                      </a:r>
                      <a:r>
                        <a:rPr lang="en-US" sz="1200" dirty="0" smtClean="0"/>
                        <a:t> + 3nH</a:t>
                      </a:r>
                      <a:r>
                        <a:rPr lang="en-US" sz="1200" baseline="-25000" dirty="0" smtClean="0"/>
                        <a:t>2</a:t>
                      </a:r>
                      <a:r>
                        <a:rPr lang="en-US" sz="1200" dirty="0" smtClean="0"/>
                        <a:t>O</a:t>
                      </a:r>
                      <a:endParaRPr lang="ru-RU" sz="1200" dirty="0" smtClean="0"/>
                    </a:p>
                    <a:p>
                      <a:r>
                        <a:rPr lang="en-US" sz="1200" dirty="0" smtClean="0"/>
                        <a:t>                                                                       </a:t>
                      </a:r>
                      <a:r>
                        <a:rPr lang="ru-RU" sz="1200" dirty="0" smtClean="0"/>
                        <a:t>    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триацетат целлюлозы</a:t>
                      </a:r>
                    </a:p>
                    <a:p>
                      <a:endParaRPr lang="ru-RU" sz="1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3" descr="C:\Documents and Settings\gud\Рабочий стол\Химия\стр24533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857364"/>
            <a:ext cx="4429156" cy="515726"/>
          </a:xfrm>
          <a:prstGeom prst="rect">
            <a:avLst/>
          </a:prstGeom>
          <a:noFill/>
        </p:spPr>
      </p:pic>
      <p:pic>
        <p:nvPicPr>
          <p:cNvPr id="2054" name="Picture 6" descr="C:\Documents and Settings\gud\Рабочий стол\Химия\стр24512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3866" y="2357430"/>
            <a:ext cx="3396696" cy="500066"/>
          </a:xfrm>
          <a:prstGeom prst="rect">
            <a:avLst/>
          </a:prstGeom>
          <a:noFill/>
        </p:spPr>
      </p:pic>
      <p:cxnSp>
        <p:nvCxnSpPr>
          <p:cNvPr id="14" name="Прямая соединительная линия 13"/>
          <p:cNvCxnSpPr/>
          <p:nvPr/>
        </p:nvCxnSpPr>
        <p:spPr>
          <a:xfrm rot="5400000">
            <a:off x="5287174" y="3642520"/>
            <a:ext cx="11430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857884" y="307181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857884" y="357187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857884" y="421481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715008" y="500063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5715008" y="571501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5358612" y="5357032"/>
            <a:ext cx="7143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317</Words>
  <Application>Microsoft Office PowerPoint</Application>
  <PresentationFormat>Экран (4:3)</PresentationFormat>
  <Paragraphs>98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Тема урока:   Полисахариды,  Крахмал,  Целлюлоза.</vt:lpstr>
      <vt:lpstr>Слайд 2</vt:lpstr>
      <vt:lpstr>Схема процесса образования молекулы крахмала:</vt:lpstr>
      <vt:lpstr>Химические свойства крахмала</vt:lpstr>
      <vt:lpstr>Макромолекула целлюлозы состоит из остатков ß – глюкозы: </vt:lpstr>
      <vt:lpstr>Свойства целлюлозы:</vt:lpstr>
      <vt:lpstr>Слайд 7</vt:lpstr>
      <vt:lpstr>Слайд 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www.PHILka.RU</dc:creator>
  <cp:lastModifiedBy>www.PHILka.RU</cp:lastModifiedBy>
  <cp:revision>97</cp:revision>
  <dcterms:created xsi:type="dcterms:W3CDTF">2011-03-04T10:37:39Z</dcterms:created>
  <dcterms:modified xsi:type="dcterms:W3CDTF">2011-03-04T21:07:26Z</dcterms:modified>
</cp:coreProperties>
</file>